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720263" cy="6858000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11"/>
    <a:srgbClr val="B2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2D1A0-FDE4-49AD-A9D2-9F4D6AB3C451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40BAE-2537-4895-BFF6-C5F024977F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13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61F01-11D8-4C4F-B8B3-76ED99398C59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62075" y="1200150"/>
            <a:ext cx="45910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9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9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8AC0A-2E15-45F8-A639-F7A74570E1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99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62075" y="1200150"/>
            <a:ext cx="4591050" cy="32400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AC0A-2E15-45F8-A639-F7A74570E18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600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62075" y="1200150"/>
            <a:ext cx="4591050" cy="32400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AC0A-2E15-45F8-A639-F7A74570E189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416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62075" y="1200150"/>
            <a:ext cx="4591050" cy="32400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AC0A-2E15-45F8-A639-F7A74570E18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090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62075" y="1200150"/>
            <a:ext cx="4591050" cy="32400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8AC0A-2E15-45F8-A639-F7A74570E189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22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122363"/>
            <a:ext cx="82622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45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15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960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14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04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3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303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852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0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6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66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FC32F-B57E-43FE-A5D1-4AA3BA5B3D3A}" type="datetimeFigureOut">
              <a:rPr lang="es-MX" smtClean="0"/>
              <a:t>07/08/24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90A9-4C91-409A-8B5E-80EDE4475C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71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facturas@uae.edu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56" y="-12525"/>
            <a:ext cx="8875058" cy="68580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975887" y="444424"/>
            <a:ext cx="5458058" cy="58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1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Helvetica" charset="0"/>
                <a:cs typeface="Helvetica" charset="0"/>
              </a:rPr>
              <a:t>PAGO DE COLEGIATURAS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257801" y="3240262"/>
            <a:ext cx="7465586" cy="116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99" b="1" dirty="0"/>
              <a:t>IMPORTANTE: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99" dirty="0"/>
              <a:t>Las colegiaturas deberán cubrirse del 1 al 10 de cada mes, evita recargos (10%).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99" dirty="0"/>
              <a:t>Tus colegiaturas se cubren de septiembre a febrero y de marzo a agosto.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99" dirty="0"/>
              <a:t>Las reinscripciones se pagan cada semestre (licenciaturas).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99" dirty="0"/>
              <a:t>El seguro contra accidentes se paga cada año.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179742" y="1286244"/>
            <a:ext cx="6019918" cy="2123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Avenir Book" panose="02000503020000020003" pitchFamily="2" charset="0"/>
              </a:rPr>
              <a:t>REALIZA PAGO DE COLEGIATURAS EN:</a:t>
            </a:r>
          </a:p>
          <a:p>
            <a:endParaRPr lang="es-MX" sz="180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Practicaja BBVA Bancomer.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App BBVA con convenio CIE.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Transferencia electronica  a BBVA.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Tarjeta visa o mastercard en caja UAE.</a:t>
            </a:r>
          </a:p>
          <a:p>
            <a:endParaRPr lang="es-MX" sz="1801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394670" y="4592731"/>
            <a:ext cx="4930922" cy="2616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venir Book" panose="02000503020000020003" pitchFamily="2" charset="0"/>
              </a:rPr>
              <a:t>BANCOMER REFERENCIA:</a:t>
            </a:r>
          </a:p>
          <a:p>
            <a:endParaRPr lang="es-MX" dirty="0"/>
          </a:p>
          <a:p>
            <a:pPr algn="ctr"/>
            <a:r>
              <a:rPr lang="es-MX" dirty="0">
                <a:latin typeface="Avenir Book" panose="02000503020000020003" pitchFamily="2" charset="0"/>
              </a:rPr>
              <a:t>CONVENIO CIE 1488481</a:t>
            </a:r>
          </a:p>
          <a:p>
            <a:pPr algn="ctr"/>
            <a:r>
              <a:rPr lang="es-MX" dirty="0">
                <a:latin typeface="Avenir Book" panose="02000503020000020003" pitchFamily="2" charset="0"/>
              </a:rPr>
              <a:t>REFERENCIA:</a:t>
            </a:r>
            <a:r>
              <a:rPr lang="es-MX" sz="2800" b="1" dirty="0">
                <a:latin typeface="Avenir Book" panose="02000503020000020003" pitchFamily="2" charset="0"/>
              </a:rPr>
              <a:t>______</a:t>
            </a:r>
          </a:p>
          <a:p>
            <a:pPr algn="ctr"/>
            <a:endParaRPr lang="es-MX" sz="3201" b="1" dirty="0">
              <a:solidFill>
                <a:srgbClr val="FF0000"/>
              </a:solidFill>
            </a:endParaRPr>
          </a:p>
          <a:p>
            <a:endParaRPr lang="es-MX" sz="3201" b="1" dirty="0">
              <a:solidFill>
                <a:srgbClr val="FF0000"/>
              </a:solidFill>
            </a:endParaRPr>
          </a:p>
          <a:p>
            <a:endParaRPr lang="es-MX" sz="1801" b="1" dirty="0">
              <a:solidFill>
                <a:srgbClr val="FF0000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901991" y="6095591"/>
            <a:ext cx="3831896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venir Book" panose="02000503020000020003" pitchFamily="2" charset="0"/>
              </a:rPr>
              <a:t>DEPARTAMENTO DE CONTABILIDAD </a:t>
            </a:r>
          </a:p>
          <a:p>
            <a:pPr algn="ctr"/>
            <a:r>
              <a:rPr lang="es-MX" b="1" dirty="0">
                <a:latin typeface="Avenir Book" panose="02000503020000020003" pitchFamily="2" charset="0"/>
              </a:rPr>
              <a:t>5618415242</a:t>
            </a: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3180" y="4543503"/>
            <a:ext cx="6310955" cy="487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8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0250"/>
            <a:ext cx="6310955" cy="487664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56" y="0"/>
            <a:ext cx="8875058" cy="6858000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304926" y="139776"/>
            <a:ext cx="5824604" cy="830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799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Helvetica" charset="0"/>
                <a:cs typeface="Helvetica" charset="0"/>
              </a:rPr>
              <a:t>BBVA BANCOMER</a:t>
            </a:r>
          </a:p>
          <a:p>
            <a:pPr algn="ctr"/>
            <a:r>
              <a:rPr lang="es-ES" b="1" dirty="0">
                <a:latin typeface="Avenir Book" panose="02000503020000020003" pitchFamily="2" charset="0"/>
                <a:ea typeface="Helvetica" charset="0"/>
                <a:cs typeface="Helvetica" charset="0"/>
              </a:rPr>
              <a:t>(</a:t>
            </a:r>
            <a:r>
              <a:rPr lang="es-ES" b="1" dirty="0" err="1">
                <a:latin typeface="Avenir Book" panose="02000503020000020003" pitchFamily="2" charset="0"/>
                <a:ea typeface="Helvetica" charset="0"/>
                <a:cs typeface="Helvetica" charset="0"/>
              </a:rPr>
              <a:t>Practicaja</a:t>
            </a:r>
            <a:r>
              <a:rPr lang="es-ES" b="1" dirty="0">
                <a:latin typeface="Avenir Book" panose="02000503020000020003" pitchFamily="2" charset="0"/>
                <a:ea typeface="Helvetica" charset="0"/>
                <a:cs typeface="Helvetica" charset="0"/>
              </a:rPr>
              <a:t>)       ( App BBVA)</a:t>
            </a:r>
            <a:endParaRPr lang="es-ES_tradnl" b="1" dirty="0">
              <a:latin typeface="Avenir Book" panose="02000503020000020003" pitchFamily="2" charset="0"/>
              <a:ea typeface="Helvetica" charset="0"/>
              <a:cs typeface="Helvetica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218100" y="1172104"/>
            <a:ext cx="6235008" cy="4676667"/>
          </a:xfrm>
          <a:prstGeom prst="rect">
            <a:avLst/>
          </a:prstGeom>
          <a:noFill/>
        </p:spPr>
        <p:txBody>
          <a:bodyPr wrap="square" lIns="91440" tIns="45721" rIns="91440" bIns="45721" rtlCol="0" anchor="t">
            <a:spAutoFit/>
          </a:bodyPr>
          <a:lstStyle/>
          <a:p>
            <a:r>
              <a:rPr lang="es-MX" sz="1399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PROCEDIMIENTO PARA PAGO DE COLEGIATURAS:</a:t>
            </a: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Dar touch en SERVICIOS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Dar touch en CONVENIO CIE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Teclear convenio </a:t>
            </a:r>
            <a:r>
              <a:rPr lang="es-MX" sz="1399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1488481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Aceptar, aparece:</a:t>
            </a:r>
            <a:r>
              <a:rPr lang="es-MX" sz="1399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 IMPULSORA PARA EL DESARROLLO INTEGRAL DEL SER HUMANO, A.C.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Teclear Referencia: </a:t>
            </a:r>
            <a:r>
              <a:rPr lang="es-MX" sz="1399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SON 5 DIGITOS 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Teclear monto a pagar y aceptar.</a:t>
            </a:r>
            <a:endParaRPr lang="es-ES_tradnl" sz="1399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Cuando pida concepto o motivo de pago: </a:t>
            </a:r>
            <a:r>
              <a:rPr lang="es-MX" sz="1399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repetir la referencia</a:t>
            </a: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 </a:t>
            </a:r>
            <a:r>
              <a:rPr lang="es-MX" sz="1399" b="1" i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(únicamente la referencia, de otro modo no acepta el pago).</a:t>
            </a:r>
            <a:endParaRPr lang="es-ES_tradnl" sz="1399" i="1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spcBef>
                <a:spcPts val="600"/>
              </a:spcBef>
              <a:buFont typeface="Arial" charset="0"/>
              <a:buChar char="•"/>
            </a:pPr>
            <a:r>
              <a:rPr lang="es-MX" sz="1399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Continuar con las instrucciones de la máquina.</a:t>
            </a:r>
          </a:p>
          <a:p>
            <a:pPr>
              <a:spcBef>
                <a:spcPts val="600"/>
              </a:spcBef>
            </a:pPr>
            <a:r>
              <a:rPr lang="es-ES_tradnl" sz="1399" i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(</a:t>
            </a:r>
            <a:r>
              <a:rPr lang="es-MX" sz="1399" i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El cajero no acepta monedas, pero sí da cambio en billetes y monedas).</a:t>
            </a:r>
          </a:p>
          <a:p>
            <a:pPr>
              <a:spcBef>
                <a:spcPts val="600"/>
              </a:spcBef>
            </a:pPr>
            <a:endParaRPr lang="es-MX" sz="1500" i="1" dirty="0">
              <a:solidFill>
                <a:srgbClr val="FF0000"/>
              </a:solidFill>
              <a:latin typeface="Avenir Book" panose="02000503020000020003" pitchFamily="2" charset="0"/>
              <a:ea typeface="Helvetica Neue" charset="0"/>
              <a:cs typeface="Calibri"/>
            </a:endParaRPr>
          </a:p>
          <a:p>
            <a:pPr>
              <a:spcBef>
                <a:spcPts val="1801"/>
              </a:spcBef>
            </a:pPr>
            <a:r>
              <a:rPr lang="es-MX" sz="1500" dirty="0">
                <a:solidFill>
                  <a:srgbClr val="FF0000"/>
                </a:solidFill>
                <a:latin typeface="Avenir Book" panose="02000503020000020003" pitchFamily="2" charset="0"/>
                <a:ea typeface="+mn-lt"/>
                <a:cs typeface="+mn-lt"/>
              </a:rPr>
              <a:t>NOTA: </a:t>
            </a:r>
            <a:r>
              <a:rPr lang="es-MX" sz="1500" u="sng" dirty="0">
                <a:solidFill>
                  <a:srgbClr val="FF0000"/>
                </a:solidFill>
                <a:latin typeface="Avenir Book" panose="02000503020000020003" pitchFamily="2" charset="0"/>
                <a:ea typeface="+mn-lt"/>
                <a:cs typeface="+mn-lt"/>
              </a:rPr>
              <a:t>Mandar imagen de transferencia con número de matrícula y nombre a:</a:t>
            </a:r>
            <a:endParaRPr lang="es-MX" sz="1500" dirty="0">
              <a:latin typeface="Avenir Book" panose="02000503020000020003" pitchFamily="2" charset="0"/>
              <a:ea typeface="+mn-lt"/>
              <a:cs typeface="+mn-lt"/>
            </a:endParaRPr>
          </a:p>
          <a:p>
            <a:pPr>
              <a:spcBef>
                <a:spcPts val="600"/>
              </a:spcBef>
            </a:pPr>
            <a:r>
              <a:rPr lang="es-ES" sz="1500" b="1" dirty="0">
                <a:latin typeface="Avenir Book" panose="02000503020000020003" pitchFamily="2" charset="0"/>
                <a:ea typeface="+mn-lt"/>
                <a:cs typeface="+mn-lt"/>
              </a:rPr>
              <a:t>WhatsApp: 5618415242 (Lunes a sábado de 9:00 a 14:00 </a:t>
            </a:r>
            <a:r>
              <a:rPr lang="es-ES" sz="1500" b="1" dirty="0" err="1">
                <a:latin typeface="Avenir Book" panose="02000503020000020003" pitchFamily="2" charset="0"/>
                <a:ea typeface="+mn-lt"/>
                <a:cs typeface="+mn-lt"/>
              </a:rPr>
              <a:t>hrs</a:t>
            </a:r>
            <a:r>
              <a:rPr lang="es-ES" sz="1500" b="1" dirty="0">
                <a:latin typeface="Avenir Book" panose="02000503020000020003" pitchFamily="2" charset="0"/>
                <a:ea typeface="+mn-lt"/>
                <a:cs typeface="+mn-lt"/>
              </a:rPr>
              <a:t>.).</a:t>
            </a:r>
            <a:endParaRPr lang="es-MX" sz="1500" b="1" dirty="0">
              <a:latin typeface="Avenir Book" panose="02000503020000020003" pitchFamily="2" charset="0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858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1392988" y="386432"/>
            <a:ext cx="7073337" cy="953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799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Helvetica" charset="0"/>
                <a:cs typeface="Helvetica" charset="0"/>
              </a:rPr>
              <a:t>TRANSFERENCIA </a:t>
            </a:r>
          </a:p>
          <a:p>
            <a:r>
              <a:rPr lang="es-ES_tradnl" sz="2799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Helvetica" charset="0"/>
                <a:cs typeface="Helvetica" charset="0"/>
              </a:rPr>
              <a:t>ELECTRÓNICA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392988" y="1679591"/>
            <a:ext cx="6315968" cy="4139725"/>
          </a:xfrm>
          <a:prstGeom prst="rect">
            <a:avLst/>
          </a:prstGeom>
          <a:noFill/>
        </p:spPr>
        <p:txBody>
          <a:bodyPr wrap="square" lIns="91440" tIns="45721" rIns="91440" bIns="45721" rtlCol="0" anchor="t">
            <a:spAutoFit/>
          </a:bodyPr>
          <a:lstStyle/>
          <a:p>
            <a:pPr marL="285778" indent="-285778">
              <a:buFont typeface="Arial" charset="0"/>
              <a:buChar char="•"/>
            </a:pPr>
            <a:r>
              <a:rPr lang="es-MX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BANCO: </a:t>
            </a:r>
            <a:r>
              <a:rPr lang="es-MX" sz="15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BBVA BANCOMER</a:t>
            </a:r>
            <a:endParaRPr lang="es-ES_tradnl" sz="15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buFont typeface="Arial" charset="0"/>
              <a:buChar char="•"/>
            </a:pPr>
            <a:r>
              <a:rPr lang="es-MX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BENEFICIARIO: </a:t>
            </a:r>
            <a:r>
              <a:rPr lang="es-MX" sz="15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Impulsora para el Desarrollo Integral del Ser Humano, A.C.</a:t>
            </a:r>
            <a:endParaRPr lang="es-ES_tradnl" sz="15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buFont typeface="Arial" charset="0"/>
              <a:buChar char="•"/>
            </a:pPr>
            <a:r>
              <a:rPr lang="es-MX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RFC: </a:t>
            </a:r>
            <a:r>
              <a:rPr lang="es-MX" sz="15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IDI910108NJ0</a:t>
            </a:r>
            <a:endParaRPr lang="es-ES_tradnl" sz="15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buFont typeface="Arial" charset="0"/>
              <a:buChar char="•"/>
            </a:pPr>
            <a:r>
              <a:rPr lang="es-MX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CLABE INTERBANCARIA: </a:t>
            </a:r>
            <a:r>
              <a:rPr lang="es-MX" sz="15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012 1800 0174 2694 898</a:t>
            </a:r>
            <a:endParaRPr lang="es-ES_tradnl" sz="15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85778" indent="-285778">
              <a:buFont typeface="Arial" charset="0"/>
              <a:buChar char="•"/>
            </a:pPr>
            <a:r>
              <a:rPr lang="es-ES_tradnl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En </a:t>
            </a:r>
            <a:r>
              <a:rPr lang="es-ES_tradnl" sz="15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“CONCEPTO” </a:t>
            </a:r>
            <a:r>
              <a:rPr lang="es-ES_tradnl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de la transferencia indicar </a:t>
            </a:r>
            <a:r>
              <a:rPr lang="es-ES" sz="15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únicamente nombre y matrícula del alumno.</a:t>
            </a:r>
            <a:endParaRPr lang="es-ES_tradnl" sz="1500" b="1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endParaRPr lang="es-ES_tradnl" sz="15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>
              <a:spcBef>
                <a:spcPts val="1801"/>
              </a:spcBef>
            </a:pPr>
            <a:r>
              <a:rPr lang="es-MX" sz="1500" dirty="0">
                <a:solidFill>
                  <a:srgbClr val="FF0000"/>
                </a:solidFill>
                <a:latin typeface="Avenir Book" panose="02000503020000020003" pitchFamily="2" charset="0"/>
                <a:ea typeface="+mn-lt"/>
                <a:cs typeface="+mn-lt"/>
              </a:rPr>
              <a:t>NOTA: </a:t>
            </a:r>
            <a:r>
              <a:rPr lang="es-MX" sz="1500" u="sng" dirty="0">
                <a:solidFill>
                  <a:srgbClr val="FF0000"/>
                </a:solidFill>
                <a:latin typeface="Avenir Book" panose="02000503020000020003" pitchFamily="2" charset="0"/>
                <a:ea typeface="+mn-lt"/>
                <a:cs typeface="+mn-lt"/>
              </a:rPr>
              <a:t>Mandar imagen de transferencia con número de matrícula y nombre a:</a:t>
            </a:r>
            <a:endParaRPr lang="es-MX" sz="1500" dirty="0">
              <a:latin typeface="Avenir Book" panose="02000503020000020003" pitchFamily="2" charset="0"/>
              <a:ea typeface="+mn-lt"/>
              <a:cs typeface="+mn-lt"/>
            </a:endParaRPr>
          </a:p>
          <a:p>
            <a:pPr>
              <a:spcBef>
                <a:spcPts val="600"/>
              </a:spcBef>
            </a:pPr>
            <a:r>
              <a:rPr lang="es-ES" sz="1500" b="1" dirty="0">
                <a:latin typeface="Avenir Book" panose="02000503020000020003" pitchFamily="2" charset="0"/>
                <a:ea typeface="+mn-lt"/>
                <a:cs typeface="+mn-lt"/>
              </a:rPr>
              <a:t>WhatsApp: 5618415242 (Lunes a sábado de 9:00 a 14:00 </a:t>
            </a:r>
            <a:r>
              <a:rPr lang="es-ES" sz="1500" b="1" dirty="0" err="1">
                <a:latin typeface="Avenir Book" panose="02000503020000020003" pitchFamily="2" charset="0"/>
                <a:ea typeface="+mn-lt"/>
                <a:cs typeface="+mn-lt"/>
              </a:rPr>
              <a:t>hrs</a:t>
            </a:r>
            <a:r>
              <a:rPr lang="es-ES" sz="1500" b="1" dirty="0">
                <a:latin typeface="Avenir Book" panose="02000503020000020003" pitchFamily="2" charset="0"/>
                <a:ea typeface="+mn-lt"/>
                <a:cs typeface="+mn-lt"/>
              </a:rPr>
              <a:t>.).</a:t>
            </a:r>
            <a:endParaRPr lang="es-MX" sz="1500" b="1" dirty="0">
              <a:latin typeface="Avenir Book" panose="02000503020000020003" pitchFamily="2" charset="0"/>
              <a:ea typeface="+mn-lt"/>
              <a:cs typeface="+mn-lt"/>
            </a:endParaRPr>
          </a:p>
          <a:p>
            <a:pPr>
              <a:spcBef>
                <a:spcPts val="1200"/>
              </a:spcBef>
            </a:pPr>
            <a:endParaRPr lang="es-MX" sz="1500" b="1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>
              <a:spcBef>
                <a:spcPts val="600"/>
              </a:spcBef>
            </a:pPr>
            <a:r>
              <a:rPr lang="es-MX" sz="1500" dirty="0">
                <a:latin typeface="Avenir Book" panose="02000503020000020003" pitchFamily="2" charset="0"/>
                <a:ea typeface="Helvetica" charset="0"/>
                <a:cs typeface="Helvetica"/>
              </a:rPr>
              <a:t>Si posees cuenta en BBVA, favor de pagar por Convenio CIE ( Ver formato de practicaja)</a:t>
            </a:r>
            <a:endParaRPr lang="es-MX" sz="1500" dirty="0">
              <a:latin typeface="Avenir Book" panose="02000503020000020003" pitchFamily="2" charset="0"/>
              <a:ea typeface="Helvetica" charset="0"/>
              <a:cs typeface="Helvetica" charset="0"/>
            </a:endParaRPr>
          </a:p>
          <a:p>
            <a:endParaRPr lang="es-ES_tradnl" sz="180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352"/>
            <a:ext cx="6310955" cy="487664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05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4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34" y="0"/>
            <a:ext cx="8875058" cy="6858000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1492550" y="491586"/>
            <a:ext cx="3882232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799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ook" panose="02000503020000020003" pitchFamily="2" charset="0"/>
                <a:ea typeface="Helvetica" charset="0"/>
                <a:cs typeface="Helvetica" charset="0"/>
              </a:rPr>
              <a:t>FACTURACIÓN UAE</a:t>
            </a:r>
            <a:endParaRPr lang="es-ES_tradnl" sz="2799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Book" panose="02000503020000020003" pitchFamily="2" charset="0"/>
              <a:ea typeface="Helvetica" charset="0"/>
              <a:cs typeface="Helvetica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492550" y="1014678"/>
            <a:ext cx="689376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Para solicitar factura de un pago realizado, favor de dirigir un correo electrónico a:</a:t>
            </a:r>
            <a:r>
              <a:rPr lang="es-ES_tradnl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 </a:t>
            </a:r>
            <a:r>
              <a:rPr lang="es-MX" sz="2001" b="1" u="sng" dirty="0">
                <a:latin typeface="Avenir Book" panose="02000503020000020003" pitchFamily="2" charset="0"/>
                <a:ea typeface="Helvetica Neue" charset="0"/>
                <a:cs typeface="Helvetica Neue" charset="0"/>
                <a:hlinkClick r:id="rId4"/>
              </a:rPr>
              <a:t>facturas@uae.edu.mx</a:t>
            </a:r>
            <a:r>
              <a:rPr lang="es-ES_tradnl" sz="1601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 </a:t>
            </a: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bajo las siguientes directrices:</a:t>
            </a:r>
          </a:p>
          <a:p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r>
              <a:rPr lang="es-MX" sz="12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ASUNTO:  </a:t>
            </a: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Factura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r>
              <a:rPr lang="es-MX" sz="12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CONTENIDO: </a:t>
            </a: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Favor de facturar a (nombre o razón social) el pago realizado el (fecha de pago) </a:t>
            </a:r>
          </a:p>
          <a:p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en (forma de pago) por la cantidad de $_____. __</a:t>
            </a:r>
          </a:p>
          <a:p>
            <a:endParaRPr lang="es-ES_tradnl" sz="1200" u="sng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r>
              <a:rPr lang="es-MX" sz="12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IMPRESCINDIBLE  ADJUNTAR: </a:t>
            </a:r>
            <a:endParaRPr lang="es-ES_tradnl" sz="1200" b="1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r>
              <a:rPr lang="es-MX" sz="1200" b="1" u="sng" dirty="0">
                <a:solidFill>
                  <a:srgbClr val="FF0000"/>
                </a:solidFill>
                <a:latin typeface="Avenir Book" panose="02000503020000020003" pitchFamily="2" charset="0"/>
                <a:ea typeface="Helvetica Neue" charset="0"/>
                <a:cs typeface="Helvetica Neue" charset="0"/>
              </a:rPr>
              <a:t>Constancia de Situación fiscal actualizada (no mayor a tres meses</a:t>
            </a:r>
            <a:r>
              <a:rPr lang="es-MX" sz="1200" u="sng" dirty="0">
                <a:solidFill>
                  <a:srgbClr val="FF0000"/>
                </a:solidFill>
                <a:latin typeface="Avenir Book" panose="02000503020000020003" pitchFamily="2" charset="0"/>
                <a:ea typeface="Helvetica Neue" charset="0"/>
                <a:cs typeface="Helvetica Neue" charset="0"/>
              </a:rPr>
              <a:t>), en formato </a:t>
            </a:r>
            <a:r>
              <a:rPr lang="es-MX" sz="1200" u="sng" dirty="0" err="1">
                <a:solidFill>
                  <a:srgbClr val="FF0000"/>
                </a:solidFill>
                <a:latin typeface="Avenir Book" panose="02000503020000020003" pitchFamily="2" charset="0"/>
                <a:ea typeface="Helvetica Neue" charset="0"/>
                <a:cs typeface="Helvetica Neue" charset="0"/>
              </a:rPr>
              <a:t>pdf</a:t>
            </a:r>
            <a:r>
              <a:rPr lang="es-MX" sz="1200" u="sng" dirty="0">
                <a:solidFill>
                  <a:srgbClr val="FF0000"/>
                </a:solidFill>
                <a:latin typeface="Avenir Book" panose="02000503020000020003" pitchFamily="2" charset="0"/>
                <a:ea typeface="Helvetica Neue" charset="0"/>
                <a:cs typeface="Helvetica Neue" charset="0"/>
              </a:rPr>
              <a:t>.</a:t>
            </a:r>
          </a:p>
          <a:p>
            <a:pPr marL="171466" indent="-171466">
              <a:buFont typeface="Arial" charset="0"/>
              <a:buChar char="•"/>
            </a:pPr>
            <a:endParaRPr lang="es-MX" sz="1200" b="1" u="sng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r>
              <a:rPr lang="es-MX" sz="12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DEBERÁ ESPECIFICAR:</a:t>
            </a:r>
          </a:p>
          <a:p>
            <a:pPr marL="171466" indent="-171466">
              <a:buFont typeface="Arial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Uso del CFDI</a:t>
            </a:r>
          </a:p>
          <a:p>
            <a:pPr marL="171466" indent="-171466">
              <a:buFont typeface="Arial" panose="020B0604020202020204" pitchFamily="34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Concepto del pago (colegiatura, curso, diplomado, etc).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Nombre del alumno y matrícula.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Imagen del pago realizado.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Correo electrónico para el envío de la factura.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Teléfono de contacto.</a:t>
            </a:r>
            <a:br>
              <a:rPr lang="es-MX" sz="1200" b="1" u="sng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</a:br>
            <a:endParaRPr lang="es-MX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r>
              <a:rPr lang="es-MX" sz="1200" b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NOTAS IMPORTANTES:</a:t>
            </a:r>
            <a:endParaRPr lang="es-ES_tradnl" sz="1200" b="1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28622" indent="-228622">
              <a:buFont typeface="+mj-lt"/>
              <a:buAutoNum type="arabicPeriod"/>
            </a:pPr>
            <a:r>
              <a:rPr lang="es-MX" sz="1200" b="1" i="1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Por requerimientos fiscales, sólo se facturarán pagos realizados en el mes en que se solicita la factura. Pagos anteriores al mes en curso, no se facturarán.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28622" indent="-228622">
              <a:buFont typeface="+mj-lt"/>
              <a:buAutoNum type="arabicPeriod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La facturación deberá solicitarse por este medio cada que usted lo requiera. No se factura automáticamente en pagos subsecuentes.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28622" indent="-228622">
              <a:buFont typeface="+mj-lt"/>
              <a:buAutoNum type="arabicPeriod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Las facturas se enviarán entre el 25 y 29 de cada mes, la facturación de pagos realizados a fin de mes (30 o 31) se facturarán en las siguientes 48 hrs.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228622" indent="-228622">
              <a:buFont typeface="+mj-lt"/>
              <a:buAutoNum type="arabicPeriod"/>
            </a:pP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Si en este período no ha recibido su factura (buscar en SPAM), favor de comunicarse por WhatsApp al </a:t>
            </a:r>
            <a:r>
              <a:rPr lang="es-ES" sz="1200" b="1" dirty="0">
                <a:latin typeface="Avenir Book" panose="02000503020000020003" pitchFamily="2" charset="0"/>
                <a:ea typeface="+mn-lt"/>
                <a:cs typeface="+mn-lt"/>
              </a:rPr>
              <a:t>56 1841 5242 </a:t>
            </a:r>
            <a:r>
              <a:rPr lang="es-MX" sz="1200" dirty="0">
                <a:latin typeface="Avenir Book" panose="02000503020000020003" pitchFamily="2" charset="0"/>
                <a:ea typeface="Helvetica Neue" charset="0"/>
                <a:cs typeface="Helvetica Neue" charset="0"/>
              </a:rPr>
              <a:t>en días y horas hábiles.</a:t>
            </a:r>
            <a:endParaRPr lang="es-ES_tradnl" sz="1200" dirty="0">
              <a:latin typeface="Avenir Book" panose="02000503020000020003" pitchFamily="2" charset="0"/>
              <a:ea typeface="Helvetica Neue" charset="0"/>
              <a:cs typeface="Helvetica Neue" charset="0"/>
            </a:endParaRPr>
          </a:p>
          <a:p>
            <a:pPr marL="171466" indent="-171466">
              <a:buFont typeface="Arial" charset="0"/>
              <a:buChar char="•"/>
            </a:pPr>
            <a:endParaRPr lang="es-MX" sz="1399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352"/>
            <a:ext cx="6310955" cy="487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964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7444</TotalTime>
  <Words>569</Words>
  <Application>Microsoft Macintosh PowerPoint</Application>
  <PresentationFormat>Personalizado</PresentationFormat>
  <Paragraphs>72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Avenir Book</vt:lpstr>
      <vt:lpstr>Calibri</vt:lpstr>
      <vt:lpstr>Calibri Light</vt:lpstr>
      <vt:lpstr>Helvetica</vt:lpstr>
      <vt:lpstr>Helvetica Neue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Bueno Olivera</dc:creator>
  <cp:lastModifiedBy>Omar García Alcalá</cp:lastModifiedBy>
  <cp:revision>139</cp:revision>
  <cp:lastPrinted>2024-01-11T18:16:49Z</cp:lastPrinted>
  <dcterms:created xsi:type="dcterms:W3CDTF">2021-12-04T18:17:55Z</dcterms:created>
  <dcterms:modified xsi:type="dcterms:W3CDTF">2024-08-07T20:43:36Z</dcterms:modified>
</cp:coreProperties>
</file>